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59" r:id="rId5"/>
    <p:sldId id="257" r:id="rId6"/>
    <p:sldId id="273" r:id="rId7"/>
    <p:sldId id="258" r:id="rId8"/>
    <p:sldId id="280" r:id="rId9"/>
    <p:sldId id="274" r:id="rId10"/>
    <p:sldId id="275" r:id="rId11"/>
    <p:sldId id="276" r:id="rId12"/>
    <p:sldId id="277" r:id="rId13"/>
    <p:sldId id="278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8.12.2010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8.12.2010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8.12.2010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8.12.2010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8.12.2010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mas\Desktop\Nová složka\region aktuální\logo AS.jpg"/>
          <p:cNvPicPr>
            <a:picLocks noChangeAspect="1" noChangeArrowheads="1"/>
          </p:cNvPicPr>
          <p:nvPr/>
        </p:nvPicPr>
        <p:blipFill>
          <a:blip r:embed="rId2" cstate="print">
            <a:lum bright="-3000" contrast="-1000"/>
          </a:blip>
          <a:srcRect/>
          <a:stretch>
            <a:fillRect/>
          </a:stretch>
        </p:blipFill>
        <p:spPr bwMode="auto">
          <a:xfrm>
            <a:off x="1" y="1"/>
            <a:ext cx="1331640" cy="122510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620688"/>
            <a:ext cx="9144000" cy="2579712"/>
          </a:xfrm>
        </p:spPr>
        <p:txBody>
          <a:bodyPr>
            <a:noAutofit/>
          </a:bodyPr>
          <a:lstStyle/>
          <a:p>
            <a:pPr algn="ctr"/>
            <a:r>
              <a:rPr lang="cs-CZ" sz="7200" dirty="0" smtClean="0"/>
              <a:t>Dům pod svahem </a:t>
            </a:r>
            <a:br>
              <a:rPr lang="cs-CZ" sz="7200" dirty="0" smtClean="0"/>
            </a:br>
            <a:r>
              <a:rPr lang="cs-CZ" sz="7200" dirty="0" smtClean="0"/>
              <a:t>Služba následné péče</a:t>
            </a:r>
            <a:endParaRPr lang="cs-CZ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3140968"/>
            <a:ext cx="9144000" cy="3240360"/>
          </a:xfrm>
        </p:spPr>
        <p:txBody>
          <a:bodyPr>
            <a:normAutofit fontScale="92500" lnSpcReduction="10000"/>
          </a:bodyPr>
          <a:lstStyle/>
          <a:p>
            <a:pPr algn="ctr"/>
            <a:endParaRPr lang="cs-CZ" sz="7200" dirty="0" smtClean="0"/>
          </a:p>
          <a:p>
            <a:pPr algn="ctr"/>
            <a:r>
              <a:rPr lang="cs-CZ" sz="7200" b="1" dirty="0" smtClean="0"/>
              <a:t>Pokus o přerušení bludného kruhu</a:t>
            </a:r>
            <a:endParaRPr lang="cs-CZ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rmAutofit/>
          </a:bodyPr>
          <a:lstStyle/>
          <a:p>
            <a:r>
              <a:rPr lang="cs-CZ" sz="7200" b="1" dirty="0" smtClean="0"/>
              <a:t>Děkuji za pozornost</a:t>
            </a:r>
            <a:endParaRPr lang="cs-CZ" sz="7200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2420888"/>
            <a:ext cx="8686800" cy="4437112"/>
          </a:xfrm>
        </p:spPr>
        <p:txBody>
          <a:bodyPr/>
          <a:lstStyle/>
          <a:p>
            <a:endParaRPr lang="cs-CZ" sz="4400" dirty="0" smtClean="0"/>
          </a:p>
          <a:p>
            <a:endParaRPr lang="cs-CZ" sz="4400" dirty="0" smtClean="0"/>
          </a:p>
          <a:p>
            <a:endParaRPr lang="cs-CZ" sz="4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tomas\Desktop\FOTKY\2009-11-08 Práce na farmě\Snímek 18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0808"/>
            <a:ext cx="4499992" cy="5157192"/>
          </a:xfrm>
          <a:prstGeom prst="rect">
            <a:avLst/>
          </a:prstGeom>
          <a:noFill/>
        </p:spPr>
      </p:pic>
      <p:pic>
        <p:nvPicPr>
          <p:cNvPr id="1027" name="Picture 3" descr="C:\Users\tomas\Desktop\FOTKY\2009-11-08 Práce na farmě\Snímek 17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9"/>
            <a:ext cx="5292080" cy="5157191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5364088" y="6381328"/>
            <a:ext cx="3278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Mgr. Tomáš </a:t>
            </a:r>
            <a:r>
              <a:rPr lang="cs-CZ" sz="2400" b="1" dirty="0" err="1" smtClean="0"/>
              <a:t>Kolondra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omas\Desktop\Nová složka\region aktuální\logo AS.jpg"/>
          <p:cNvPicPr>
            <a:picLocks noChangeAspect="1" noChangeArrowheads="1"/>
          </p:cNvPicPr>
          <p:nvPr/>
        </p:nvPicPr>
        <p:blipFill>
          <a:blip r:embed="rId2" cstate="print">
            <a:lum bright="72000" contrast="-72000"/>
          </a:blip>
          <a:srcRect/>
          <a:stretch>
            <a:fillRect/>
          </a:stretch>
        </p:blipFill>
        <p:spPr bwMode="auto">
          <a:xfrm>
            <a:off x="1331640" y="829496"/>
            <a:ext cx="6552728" cy="602850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7200" b="1" dirty="0" smtClean="0"/>
              <a:t>Situace lidí bez domova</a:t>
            </a:r>
            <a:endParaRPr lang="cs-CZ" sz="7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4000" b="1" dirty="0" smtClean="0"/>
              <a:t>Drtivá většina lidí bez domova má problém se závislostí</a:t>
            </a:r>
          </a:p>
          <a:p>
            <a:r>
              <a:rPr lang="cs-CZ" sz="4000" b="1" dirty="0" smtClean="0"/>
              <a:t>Někteří řeší závislost v léčebnách</a:t>
            </a:r>
          </a:p>
          <a:p>
            <a:r>
              <a:rPr lang="cs-CZ" sz="4000" b="1" dirty="0" smtClean="0"/>
              <a:t>Návrat zpět na ulici, do azylového domu</a:t>
            </a:r>
          </a:p>
          <a:p>
            <a:r>
              <a:rPr lang="cs-CZ" sz="4000" b="1" dirty="0" smtClean="0"/>
              <a:t>Vznik tzv. bludného kruhu</a:t>
            </a:r>
            <a:endParaRPr lang="cs-CZ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omas\Desktop\Nová složka\region aktuální\logo AS.jpg"/>
          <p:cNvPicPr>
            <a:picLocks noChangeAspect="1" noChangeArrowheads="1"/>
          </p:cNvPicPr>
          <p:nvPr/>
        </p:nvPicPr>
        <p:blipFill>
          <a:blip r:embed="rId2" cstate="print">
            <a:lum bright="72000" contrast="-72000"/>
          </a:blip>
          <a:srcRect/>
          <a:stretch>
            <a:fillRect/>
          </a:stretch>
        </p:blipFill>
        <p:spPr bwMode="auto">
          <a:xfrm>
            <a:off x="1331640" y="829496"/>
            <a:ext cx="6552728" cy="602850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/>
              <a:t>Vznik zařízení následné péče</a:t>
            </a:r>
            <a:endParaRPr lang="cs-CZ" sz="5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4400" b="1" dirty="0" smtClean="0"/>
              <a:t>(cca</a:t>
            </a:r>
            <a:r>
              <a:rPr lang="en-US" sz="4400" b="1" dirty="0" smtClean="0"/>
              <a:t> </a:t>
            </a:r>
            <a:r>
              <a:rPr lang="cs-CZ" sz="4400" b="1" dirty="0" smtClean="0"/>
              <a:t>20) let v bludném kruhu</a:t>
            </a:r>
          </a:p>
          <a:p>
            <a:r>
              <a:rPr lang="cs-CZ" sz="4400" b="1" dirty="0" smtClean="0"/>
              <a:t>Inspirace</a:t>
            </a:r>
            <a:r>
              <a:rPr lang="cs-CZ" sz="4400" b="1" smtClean="0"/>
              <a:t>, hledání</a:t>
            </a:r>
            <a:r>
              <a:rPr lang="cs-CZ" sz="4400" b="1" dirty="0" smtClean="0"/>
              <a:t>, stáže</a:t>
            </a:r>
          </a:p>
          <a:p>
            <a:r>
              <a:rPr lang="cs-CZ" sz="4400" b="1" dirty="0" smtClean="0"/>
              <a:t>Vznik SNP pro alkoholiky a gamblery</a:t>
            </a:r>
          </a:p>
          <a:p>
            <a:r>
              <a:rPr lang="cs-CZ" sz="4400" b="1" dirty="0" smtClean="0"/>
              <a:t>Očekávání, poptávka po službě, naplnění kapacity</a:t>
            </a:r>
          </a:p>
          <a:p>
            <a:endParaRPr lang="cs-CZ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omas\Desktop\Nová složka\region aktuální\logo AS.jpg"/>
          <p:cNvPicPr>
            <a:picLocks noChangeAspect="1" noChangeArrowheads="1"/>
          </p:cNvPicPr>
          <p:nvPr/>
        </p:nvPicPr>
        <p:blipFill>
          <a:blip r:embed="rId2" cstate="print">
            <a:lum bright="72000" contrast="-72000"/>
          </a:blip>
          <a:srcRect/>
          <a:stretch>
            <a:fillRect/>
          </a:stretch>
        </p:blipFill>
        <p:spPr bwMode="auto">
          <a:xfrm>
            <a:off x="1331640" y="829496"/>
            <a:ext cx="6552728" cy="602850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7200" b="1" dirty="0" smtClean="0"/>
              <a:t>Základní údaje</a:t>
            </a:r>
            <a:endParaRPr lang="cs-CZ" sz="7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3600" b="1" dirty="0" smtClean="0"/>
              <a:t>Délka programu: 18 měsíců</a:t>
            </a:r>
          </a:p>
          <a:p>
            <a:r>
              <a:rPr lang="cs-CZ" sz="3600" b="1" dirty="0" smtClean="0"/>
              <a:t>Kapacita: 15 uživatelů</a:t>
            </a:r>
          </a:p>
          <a:p>
            <a:r>
              <a:rPr lang="cs-CZ" sz="3600" b="1" dirty="0" smtClean="0"/>
              <a:t>Personál: 6 pracovníků v sociálních     službách</a:t>
            </a:r>
          </a:p>
          <a:p>
            <a:pPr lvl="4">
              <a:buNone/>
            </a:pPr>
            <a:r>
              <a:rPr lang="cs-CZ" sz="3600" b="1" dirty="0" smtClean="0"/>
              <a:t> 1 sociální pracovník/terapeut</a:t>
            </a:r>
          </a:p>
          <a:p>
            <a:pPr lvl="4">
              <a:buNone/>
            </a:pPr>
            <a:r>
              <a:rPr lang="cs-CZ" sz="3600" b="1" dirty="0" smtClean="0"/>
              <a:t> 1 vedoucí projektu</a:t>
            </a:r>
          </a:p>
          <a:p>
            <a:pPr lvl="4">
              <a:buNone/>
            </a:pPr>
            <a:r>
              <a:rPr lang="cs-CZ" sz="3600" b="1" dirty="0" smtClean="0"/>
              <a:t> 1 psychoterapeut (1 x týdně)</a:t>
            </a:r>
            <a:endParaRPr lang="cs-CZ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omas\Desktop\Nová složka\region aktuální\logo AS.jpg"/>
          <p:cNvPicPr>
            <a:picLocks noChangeAspect="1" noChangeArrowheads="1"/>
          </p:cNvPicPr>
          <p:nvPr/>
        </p:nvPicPr>
        <p:blipFill>
          <a:blip r:embed="rId2" cstate="print">
            <a:lum bright="72000" contrast="-72000"/>
          </a:blip>
          <a:srcRect/>
          <a:stretch>
            <a:fillRect/>
          </a:stretch>
        </p:blipFill>
        <p:spPr bwMode="auto">
          <a:xfrm>
            <a:off x="1331640" y="829496"/>
            <a:ext cx="6552728" cy="602850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7200" b="1" dirty="0" smtClean="0"/>
              <a:t>Principy služby</a:t>
            </a:r>
            <a:endParaRPr lang="cs-CZ" sz="7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4800" b="1" dirty="0" smtClean="0"/>
              <a:t>Pracovní terapie</a:t>
            </a:r>
          </a:p>
          <a:p>
            <a:r>
              <a:rPr lang="cs-CZ" sz="4800" b="1" dirty="0" smtClean="0"/>
              <a:t>Individuální práce</a:t>
            </a:r>
          </a:p>
          <a:p>
            <a:r>
              <a:rPr lang="cs-CZ" sz="4800" b="1" dirty="0" smtClean="0"/>
              <a:t>Skupinová práce</a:t>
            </a:r>
          </a:p>
          <a:p>
            <a:r>
              <a:rPr lang="cs-CZ" sz="4800" b="1" dirty="0" smtClean="0"/>
              <a:t>Volnočasové aktivity, aktivizační programy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omas\Desktop\Nová složka\region aktuální\logo AS.jpg"/>
          <p:cNvPicPr>
            <a:picLocks noChangeAspect="1" noChangeArrowheads="1"/>
          </p:cNvPicPr>
          <p:nvPr/>
        </p:nvPicPr>
        <p:blipFill>
          <a:blip r:embed="rId2" cstate="print">
            <a:lum bright="72000" contrast="-72000"/>
          </a:blip>
          <a:srcRect/>
          <a:stretch>
            <a:fillRect/>
          </a:stretch>
        </p:blipFill>
        <p:spPr bwMode="auto">
          <a:xfrm>
            <a:off x="1331640" y="829496"/>
            <a:ext cx="6552728" cy="602850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7200" b="1" dirty="0" smtClean="0"/>
              <a:t>Povinnosti uživatelů</a:t>
            </a:r>
            <a:endParaRPr lang="cs-CZ" sz="7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 fontScale="92500" lnSpcReduction="20000"/>
          </a:bodyPr>
          <a:lstStyle/>
          <a:p>
            <a:r>
              <a:rPr lang="cs-CZ" sz="3500" b="1" dirty="0" smtClean="0"/>
              <a:t>Funkce „Šéf domu“, „</a:t>
            </a:r>
            <a:r>
              <a:rPr lang="cs-CZ" sz="3500" b="1" dirty="0" err="1" smtClean="0"/>
              <a:t>Mentor</a:t>
            </a:r>
            <a:r>
              <a:rPr lang="cs-CZ" sz="3500" b="1" dirty="0" smtClean="0"/>
              <a:t>“</a:t>
            </a:r>
          </a:p>
          <a:p>
            <a:r>
              <a:rPr lang="cs-CZ" sz="3500" b="1" dirty="0" smtClean="0"/>
              <a:t>Privilegium „Muž týdne“</a:t>
            </a:r>
          </a:p>
          <a:p>
            <a:r>
              <a:rPr lang="cs-CZ" sz="3500" b="1" dirty="0" smtClean="0"/>
              <a:t>Pravidelné porady s uživateli druhé fáze</a:t>
            </a:r>
          </a:p>
          <a:p>
            <a:r>
              <a:rPr lang="cs-CZ" sz="3500" b="1" dirty="0" smtClean="0"/>
              <a:t>Účast na komunitách, Tematických skupinách, Individuální a skupinové psychoterapii, </a:t>
            </a:r>
            <a:r>
              <a:rPr lang="cs-CZ" sz="3500" b="1" dirty="0" err="1" smtClean="0"/>
              <a:t>Mimoř</a:t>
            </a:r>
            <a:r>
              <a:rPr lang="cs-CZ" sz="3500" b="1" dirty="0" smtClean="0"/>
              <a:t>. skupinách, </a:t>
            </a:r>
            <a:r>
              <a:rPr lang="cs-CZ" sz="3500" b="1" dirty="0" err="1" smtClean="0"/>
              <a:t>artet</a:t>
            </a:r>
            <a:r>
              <a:rPr lang="cs-CZ" sz="3500" b="1" dirty="0" smtClean="0"/>
              <a:t>.</a:t>
            </a:r>
          </a:p>
          <a:p>
            <a:r>
              <a:rPr lang="cs-CZ" sz="3500" b="1" dirty="0" smtClean="0"/>
              <a:t>Vedené aktivity</a:t>
            </a:r>
          </a:p>
          <a:p>
            <a:r>
              <a:rPr lang="cs-CZ" sz="3500" b="1" dirty="0" smtClean="0"/>
              <a:t>Účast na pracovních terapiích</a:t>
            </a:r>
          </a:p>
          <a:p>
            <a:r>
              <a:rPr lang="cs-CZ" sz="3500" b="1" dirty="0" smtClean="0"/>
              <a:t>Vypracovávání úkolů do psychoterapie</a:t>
            </a:r>
          </a:p>
          <a:p>
            <a:r>
              <a:rPr lang="cs-CZ" sz="3500" b="1" dirty="0" smtClean="0"/>
              <a:t>Tlak na posouvání do vyšší fáze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omas\Desktop\Nová složka\region aktuální\logo AS.jpg"/>
          <p:cNvPicPr>
            <a:picLocks noChangeAspect="1" noChangeArrowheads="1"/>
          </p:cNvPicPr>
          <p:nvPr/>
        </p:nvPicPr>
        <p:blipFill>
          <a:blip r:embed="rId2" cstate="print">
            <a:lum bright="72000" contrast="-72000"/>
          </a:blip>
          <a:srcRect/>
          <a:stretch>
            <a:fillRect/>
          </a:stretch>
        </p:blipFill>
        <p:spPr bwMode="auto">
          <a:xfrm>
            <a:off x="1331640" y="829496"/>
            <a:ext cx="6552728" cy="602850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Autofit/>
          </a:bodyPr>
          <a:lstStyle/>
          <a:p>
            <a:r>
              <a:rPr lang="cs-CZ" sz="7200" b="1" dirty="0" smtClean="0"/>
              <a:t>Fáze služby</a:t>
            </a:r>
            <a:endParaRPr lang="cs-CZ" sz="7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Autofit/>
          </a:bodyPr>
          <a:lstStyle/>
          <a:p>
            <a:r>
              <a:rPr lang="cs-CZ" sz="3200" b="1" dirty="0" smtClean="0"/>
              <a:t>0. fáze - (od roku 2010, </a:t>
            </a:r>
            <a:r>
              <a:rPr lang="cs-CZ" sz="3200" b="1" dirty="0" err="1" smtClean="0"/>
              <a:t>detox</a:t>
            </a:r>
            <a:r>
              <a:rPr lang="cs-CZ" sz="3200" b="1" dirty="0" smtClean="0"/>
              <a:t>), bez poradního hlasu, bez návštěv, bez akcí</a:t>
            </a:r>
          </a:p>
          <a:p>
            <a:r>
              <a:rPr lang="cs-CZ" sz="3200" b="1" dirty="0" smtClean="0"/>
              <a:t>1. fáze – práce v areálu, možnost akcí, mimo zařízení s doprovodem, úkoly v psychoterapii, povinnost účasti na všech komunitách, skup.</a:t>
            </a:r>
          </a:p>
          <a:p>
            <a:r>
              <a:rPr lang="cs-CZ" sz="3200" b="1" dirty="0" smtClean="0"/>
              <a:t>2. fáze – práce i mimo zařízení, možnost vycházky, dělá doprovody, úkoly  v </a:t>
            </a:r>
            <a:r>
              <a:rPr lang="cs-CZ" sz="3200" b="1" dirty="0" err="1" smtClean="0"/>
              <a:t>psychoter</a:t>
            </a:r>
            <a:r>
              <a:rPr lang="cs-CZ" sz="3200" b="1" dirty="0" smtClean="0"/>
              <a:t>.</a:t>
            </a:r>
          </a:p>
          <a:p>
            <a:r>
              <a:rPr lang="cs-CZ" sz="3200" b="1" dirty="0" smtClean="0"/>
              <a:t>3. fáze -  hledání práce, bydlení, obnova sociál. kontaktů, komunity 3x týdně + hlášení</a:t>
            </a:r>
            <a:endParaRPr lang="cs-CZ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546</TotalTime>
  <Words>267</Words>
  <Application>Microsoft Office PowerPoint</Application>
  <PresentationFormat>Předvádění na obrazovce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Tok</vt:lpstr>
      <vt:lpstr>Dům pod svahem  Služba následné péče</vt:lpstr>
      <vt:lpstr>Situace lidí bez domova</vt:lpstr>
      <vt:lpstr>Vznik zařízení následné péče</vt:lpstr>
      <vt:lpstr>Základní údaje</vt:lpstr>
      <vt:lpstr>Principy služby</vt:lpstr>
      <vt:lpstr>Povinnosti uživatelů</vt:lpstr>
      <vt:lpstr>Fáze služby</vt:lpstr>
      <vt:lpstr>Snímek 8</vt:lpstr>
      <vt:lpstr>Snímek 9</vt:lpstr>
      <vt:lpstr>Snímek 10</vt:lpstr>
      <vt:lpstr>Snímek 11</vt:lpstr>
      <vt:lpstr>Snímek 12</vt:lpstr>
      <vt:lpstr>Snímek 13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Dům pod svahem  Služba následné péče</dc:title>
  <dc:creator>tomas</dc:creator>
  <cp:lastModifiedBy>tomas</cp:lastModifiedBy>
  <cp:revision>49</cp:revision>
  <dcterms:created xsi:type="dcterms:W3CDTF">2010-11-11T08:09:26Z</dcterms:created>
  <dcterms:modified xsi:type="dcterms:W3CDTF">2010-12-08T10:39:18Z</dcterms:modified>
</cp:coreProperties>
</file>